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5" r:id="rId12"/>
  </p:sldIdLst>
  <p:sldSz cx="9144000" cy="6480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79637"/>
    <a:srgbClr val="706F6F"/>
    <a:srgbClr val="879C30"/>
    <a:srgbClr val="000000"/>
    <a:srgbClr val="D8E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69" autoAdjust="0"/>
    <p:restoredTop sz="94660"/>
  </p:normalViewPr>
  <p:slideViewPr>
    <p:cSldViewPr snapToGrid="0">
      <p:cViewPr>
        <p:scale>
          <a:sx n="100" d="100"/>
          <a:sy n="100" d="100"/>
        </p:scale>
        <p:origin x="432" y="-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100" b="1" i="0" u="none" strike="noStrike" cap="none" normalizeH="0" baseline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Number and cause of tailings dam failures 1917-2000</a:t>
            </a:r>
            <a:endParaRPr lang="en-GB" sz="1100" cap="none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1552493438320203E-2"/>
          <c:y val="6.7074803149606302E-2"/>
          <c:w val="0.89553083989501314"/>
          <c:h val="0.52462573818897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Active Dams</c:v>
                </c:pt>
              </c:strCache>
            </c:strRef>
          </c:tx>
          <c:spPr>
            <a:solidFill>
              <a:srgbClr val="879C3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Overtopping</c:v>
                </c:pt>
                <c:pt idx="1">
                  <c:v>Slope instability</c:v>
                </c:pt>
                <c:pt idx="2">
                  <c:v>Earthquake</c:v>
                </c:pt>
                <c:pt idx="3">
                  <c:v>Foundation failure</c:v>
                </c:pt>
                <c:pt idx="4">
                  <c:v>Seepage and internal erosion</c:v>
                </c:pt>
                <c:pt idx="5">
                  <c:v>Structural failure</c:v>
                </c:pt>
                <c:pt idx="6">
                  <c:v>Erosion</c:v>
                </c:pt>
                <c:pt idx="7">
                  <c:v>Mine subsidence</c:v>
                </c:pt>
                <c:pt idx="8">
                  <c:v>Unknown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20</c:v>
                </c:pt>
                <c:pt idx="1">
                  <c:v>30</c:v>
                </c:pt>
                <c:pt idx="2">
                  <c:v>18</c:v>
                </c:pt>
                <c:pt idx="3">
                  <c:v>11</c:v>
                </c:pt>
                <c:pt idx="4">
                  <c:v>10</c:v>
                </c:pt>
                <c:pt idx="5">
                  <c:v>12</c:v>
                </c:pt>
                <c:pt idx="6">
                  <c:v>3</c:v>
                </c:pt>
                <c:pt idx="7">
                  <c:v>3</c:v>
                </c:pt>
                <c:pt idx="8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90-4371-8779-D1C0C2559AB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Inactive Dams</c:v>
                </c:pt>
              </c:strCache>
            </c:strRef>
          </c:tx>
          <c:spPr>
            <a:solidFill>
              <a:srgbClr val="706F6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Overtopping</c:v>
                </c:pt>
                <c:pt idx="1">
                  <c:v>Slope instability</c:v>
                </c:pt>
                <c:pt idx="2">
                  <c:v>Earthquake</c:v>
                </c:pt>
                <c:pt idx="3">
                  <c:v>Foundation failure</c:v>
                </c:pt>
                <c:pt idx="4">
                  <c:v>Seepage and internal erosion</c:v>
                </c:pt>
                <c:pt idx="5">
                  <c:v>Structural failure</c:v>
                </c:pt>
                <c:pt idx="6">
                  <c:v>Erosion</c:v>
                </c:pt>
                <c:pt idx="7">
                  <c:v>Mine subsidence</c:v>
                </c:pt>
                <c:pt idx="8">
                  <c:v>Unknown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8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90-4371-8779-D1C0C2559AB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3946512"/>
        <c:axId val="318743120"/>
      </c:barChart>
      <c:catAx>
        <c:axId val="23946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18743120"/>
        <c:crosses val="autoZero"/>
        <c:auto val="1"/>
        <c:lblAlgn val="ctr"/>
        <c:lblOffset val="100"/>
        <c:tickLblSkip val="1"/>
        <c:noMultiLvlLbl val="0"/>
      </c:catAx>
      <c:valAx>
        <c:axId val="318743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3946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32537040682414697"/>
          <c:y val="0.93125000000000013"/>
          <c:w val="0.38675918635170603"/>
          <c:h val="6.39498031496062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0529"/>
            <a:ext cx="7772400" cy="2256061"/>
          </a:xfrm>
        </p:spPr>
        <p:txBody>
          <a:bodyPr anchor="b"/>
          <a:lstStyle>
            <a:lvl1pPr algn="ctr">
              <a:defRPr sz="566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403592"/>
            <a:ext cx="6858000" cy="1564542"/>
          </a:xfrm>
        </p:spPr>
        <p:txBody>
          <a:bodyPr/>
          <a:lstStyle>
            <a:lvl1pPr marL="0" indent="0" algn="ctr">
              <a:buNone/>
              <a:defRPr sz="2268"/>
            </a:lvl1pPr>
            <a:lvl2pPr marL="432008" indent="0" algn="ctr">
              <a:buNone/>
              <a:defRPr sz="1890"/>
            </a:lvl2pPr>
            <a:lvl3pPr marL="864017" indent="0" algn="ctr">
              <a:buNone/>
              <a:defRPr sz="1701"/>
            </a:lvl3pPr>
            <a:lvl4pPr marL="1296025" indent="0" algn="ctr">
              <a:buNone/>
              <a:defRPr sz="1512"/>
            </a:lvl4pPr>
            <a:lvl5pPr marL="1728033" indent="0" algn="ctr">
              <a:buNone/>
              <a:defRPr sz="1512"/>
            </a:lvl5pPr>
            <a:lvl6pPr marL="2160041" indent="0" algn="ctr">
              <a:buNone/>
              <a:defRPr sz="1512"/>
            </a:lvl6pPr>
            <a:lvl7pPr marL="2592050" indent="0" algn="ctr">
              <a:buNone/>
              <a:defRPr sz="1512"/>
            </a:lvl7pPr>
            <a:lvl8pPr marL="3024058" indent="0" algn="ctr">
              <a:buNone/>
              <a:defRPr sz="1512"/>
            </a:lvl8pPr>
            <a:lvl9pPr marL="3456066" indent="0" algn="ctr">
              <a:buNone/>
              <a:defRPr sz="1512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089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843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615546"/>
            <a:ext cx="7886700" cy="2695572"/>
          </a:xfrm>
        </p:spPr>
        <p:txBody>
          <a:bodyPr anchor="b"/>
          <a:lstStyle>
            <a:lvl1pPr>
              <a:defRPr sz="566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336619"/>
            <a:ext cx="7886700" cy="1417538"/>
          </a:xfrm>
        </p:spPr>
        <p:txBody>
          <a:bodyPr/>
          <a:lstStyle>
            <a:lvl1pPr marL="0" indent="0">
              <a:buNone/>
              <a:defRPr sz="2268">
                <a:solidFill>
                  <a:schemeClr val="tx1"/>
                </a:solidFill>
              </a:defRPr>
            </a:lvl1pPr>
            <a:lvl2pPr marL="432008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01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725046"/>
            <a:ext cx="3886200" cy="4111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725046"/>
            <a:ext cx="3886200" cy="4111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32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5011"/>
            <a:ext cx="7886700" cy="12525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588543"/>
            <a:ext cx="3868340" cy="778521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367064"/>
            <a:ext cx="3868340" cy="34815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588543"/>
            <a:ext cx="3887391" cy="778521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367064"/>
            <a:ext cx="3887391" cy="34815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484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188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876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2012"/>
            <a:ext cx="2949178" cy="151204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33027"/>
            <a:ext cx="4629150" cy="4605124"/>
          </a:xfrm>
        </p:spPr>
        <p:txBody>
          <a:bodyPr/>
          <a:lstStyle>
            <a:lvl1pPr>
              <a:defRPr sz="3024"/>
            </a:lvl1pPr>
            <a:lvl2pPr>
              <a:defRPr sz="2646"/>
            </a:lvl2pPr>
            <a:lvl3pPr>
              <a:defRPr sz="2268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944052"/>
            <a:ext cx="2949178" cy="360159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124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2012"/>
            <a:ext cx="2949178" cy="151204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33027"/>
            <a:ext cx="4629150" cy="4605124"/>
          </a:xfrm>
        </p:spPr>
        <p:txBody>
          <a:bodyPr anchor="t"/>
          <a:lstStyle>
            <a:lvl1pPr marL="0" indent="0">
              <a:buNone/>
              <a:defRPr sz="3024"/>
            </a:lvl1pPr>
            <a:lvl2pPr marL="432008" indent="0">
              <a:buNone/>
              <a:defRPr sz="2646"/>
            </a:lvl2pPr>
            <a:lvl3pPr marL="864017" indent="0">
              <a:buNone/>
              <a:defRPr sz="2268"/>
            </a:lvl3pPr>
            <a:lvl4pPr marL="1296025" indent="0">
              <a:buNone/>
              <a:defRPr sz="1890"/>
            </a:lvl4pPr>
            <a:lvl5pPr marL="1728033" indent="0">
              <a:buNone/>
              <a:defRPr sz="1890"/>
            </a:lvl5pPr>
            <a:lvl6pPr marL="2160041" indent="0">
              <a:buNone/>
              <a:defRPr sz="1890"/>
            </a:lvl6pPr>
            <a:lvl7pPr marL="2592050" indent="0">
              <a:buNone/>
              <a:defRPr sz="1890"/>
            </a:lvl7pPr>
            <a:lvl8pPr marL="3024058" indent="0">
              <a:buNone/>
              <a:defRPr sz="1890"/>
            </a:lvl8pPr>
            <a:lvl9pPr marL="3456066" indent="0">
              <a:buNone/>
              <a:defRPr sz="189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944052"/>
            <a:ext cx="2949178" cy="360159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86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96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45009"/>
            <a:ext cx="1971675" cy="54916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45009"/>
            <a:ext cx="5800725" cy="54916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195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 bwMode="gray">
          <a:xfrm>
            <a:off x="40724" y="1264209"/>
            <a:ext cx="9061886" cy="5175124"/>
          </a:xfrm>
          <a:prstGeom prst="rect">
            <a:avLst/>
          </a:prstGeom>
          <a:solidFill>
            <a:schemeClr val="accent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>
            <a:off x="257438" y="5955438"/>
            <a:ext cx="4238547" cy="308528"/>
          </a:xfrm>
        </p:spPr>
        <p:txBody>
          <a:bodyPr/>
          <a:lstStyle>
            <a:lvl1pPr algn="l">
              <a:defRPr sz="1556" b="0">
                <a:solidFill>
                  <a:schemeClr val="bg2"/>
                </a:solidFill>
              </a:defRPr>
            </a:lvl1pPr>
          </a:lstStyle>
          <a:p>
            <a:r>
              <a:rPr lang="en-US" noProof="0"/>
              <a:t>Insert Date ('Insert - Header &amp; Footer')</a:t>
            </a:r>
            <a:endParaRPr lang="en-GB" noProof="0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8151" y="283048"/>
            <a:ext cx="2438936" cy="802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 userDrawn="1"/>
        </p:nvSpPr>
        <p:spPr bwMode="gray">
          <a:xfrm>
            <a:off x="-2139625" y="1210869"/>
            <a:ext cx="2031960" cy="200936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556" noProof="0" dirty="0"/>
              <a:t>Please note:</a:t>
            </a:r>
          </a:p>
          <a:p>
            <a:r>
              <a:rPr lang="en-GB" sz="1556" noProof="0" dirty="0"/>
              <a:t>This</a:t>
            </a:r>
            <a:r>
              <a:rPr lang="en-GB" sz="1556" baseline="0" noProof="0" dirty="0"/>
              <a:t> is an Office 2010 template. Documents and presentations should NOT be edited as a 2003 file (</a:t>
            </a:r>
            <a:r>
              <a:rPr lang="en-GB" sz="1556" baseline="0" noProof="0" dirty="0" err="1"/>
              <a:t>ppt</a:t>
            </a:r>
            <a:r>
              <a:rPr lang="en-GB" sz="1556" baseline="0" noProof="0" dirty="0"/>
              <a:t>) as this will distort the template settings.</a:t>
            </a:r>
            <a:endParaRPr lang="en-GB" sz="1556" noProof="0" dirty="0"/>
          </a:p>
        </p:txBody>
      </p:sp>
      <p:sp>
        <p:nvSpPr>
          <p:cNvPr id="13" name="Rounded Rectangle 12"/>
          <p:cNvSpPr/>
          <p:nvPr userDrawn="1"/>
        </p:nvSpPr>
        <p:spPr bwMode="gray">
          <a:xfrm>
            <a:off x="36882" y="4381405"/>
            <a:ext cx="8491440" cy="1444308"/>
          </a:xfrm>
          <a:custGeom>
            <a:avLst/>
            <a:gdLst>
              <a:gd name="connsiteX0" fmla="*/ 0 w 10675372"/>
              <a:gd name="connsiteY0" fmla="*/ 526141 h 1728000"/>
              <a:gd name="connsiteX1" fmla="*/ 526141 w 10675372"/>
              <a:gd name="connsiteY1" fmla="*/ 0 h 1728000"/>
              <a:gd name="connsiteX2" fmla="*/ 10149231 w 10675372"/>
              <a:gd name="connsiteY2" fmla="*/ 0 h 1728000"/>
              <a:gd name="connsiteX3" fmla="*/ 10675372 w 10675372"/>
              <a:gd name="connsiteY3" fmla="*/ 526141 h 1728000"/>
              <a:gd name="connsiteX4" fmla="*/ 10675372 w 10675372"/>
              <a:gd name="connsiteY4" fmla="*/ 1201859 h 1728000"/>
              <a:gd name="connsiteX5" fmla="*/ 10149231 w 10675372"/>
              <a:gd name="connsiteY5" fmla="*/ 1728000 h 1728000"/>
              <a:gd name="connsiteX6" fmla="*/ 526141 w 10675372"/>
              <a:gd name="connsiteY6" fmla="*/ 1728000 h 1728000"/>
              <a:gd name="connsiteX7" fmla="*/ 0 w 10675372"/>
              <a:gd name="connsiteY7" fmla="*/ 1201859 h 1728000"/>
              <a:gd name="connsiteX8" fmla="*/ 0 w 10675372"/>
              <a:gd name="connsiteY8" fmla="*/ 526141 h 1728000"/>
              <a:gd name="connsiteX0" fmla="*/ 0 w 10675372"/>
              <a:gd name="connsiteY0" fmla="*/ 526141 h 1728000"/>
              <a:gd name="connsiteX1" fmla="*/ 526141 w 10675372"/>
              <a:gd name="connsiteY1" fmla="*/ 0 h 1728000"/>
              <a:gd name="connsiteX2" fmla="*/ 10149231 w 10675372"/>
              <a:gd name="connsiteY2" fmla="*/ 0 h 1728000"/>
              <a:gd name="connsiteX3" fmla="*/ 10675372 w 10675372"/>
              <a:gd name="connsiteY3" fmla="*/ 526141 h 1728000"/>
              <a:gd name="connsiteX4" fmla="*/ 10675372 w 10675372"/>
              <a:gd name="connsiteY4" fmla="*/ 1201859 h 1728000"/>
              <a:gd name="connsiteX5" fmla="*/ 10149231 w 10675372"/>
              <a:gd name="connsiteY5" fmla="*/ 1728000 h 1728000"/>
              <a:gd name="connsiteX6" fmla="*/ 526141 w 10675372"/>
              <a:gd name="connsiteY6" fmla="*/ 1728000 h 1728000"/>
              <a:gd name="connsiteX7" fmla="*/ 0 w 10675372"/>
              <a:gd name="connsiteY7" fmla="*/ 1201859 h 1728000"/>
              <a:gd name="connsiteX8" fmla="*/ 0 w 10675372"/>
              <a:gd name="connsiteY8" fmla="*/ 526141 h 1728000"/>
              <a:gd name="connsiteX0" fmla="*/ 0 w 10675372"/>
              <a:gd name="connsiteY0" fmla="*/ 526141 h 1728000"/>
              <a:gd name="connsiteX1" fmla="*/ 526141 w 10675372"/>
              <a:gd name="connsiteY1" fmla="*/ 0 h 1728000"/>
              <a:gd name="connsiteX2" fmla="*/ 10149231 w 10675372"/>
              <a:gd name="connsiteY2" fmla="*/ 0 h 1728000"/>
              <a:gd name="connsiteX3" fmla="*/ 10675372 w 10675372"/>
              <a:gd name="connsiteY3" fmla="*/ 526141 h 1728000"/>
              <a:gd name="connsiteX4" fmla="*/ 10675372 w 10675372"/>
              <a:gd name="connsiteY4" fmla="*/ 1201859 h 1728000"/>
              <a:gd name="connsiteX5" fmla="*/ 10149231 w 10675372"/>
              <a:gd name="connsiteY5" fmla="*/ 1728000 h 1728000"/>
              <a:gd name="connsiteX6" fmla="*/ 526141 w 10675372"/>
              <a:gd name="connsiteY6" fmla="*/ 1728000 h 1728000"/>
              <a:gd name="connsiteX7" fmla="*/ 0 w 10675372"/>
              <a:gd name="connsiteY7" fmla="*/ 1201859 h 1728000"/>
              <a:gd name="connsiteX8" fmla="*/ 0 w 10675372"/>
              <a:gd name="connsiteY8" fmla="*/ 526141 h 1728000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527050 h 1728909"/>
              <a:gd name="connsiteX0" fmla="*/ 0 w 10149231"/>
              <a:gd name="connsiteY0" fmla="*/ 1728909 h 1728909"/>
              <a:gd name="connsiteX1" fmla="*/ 0 w 10149231"/>
              <a:gd name="connsiteY1" fmla="*/ 909 h 1728909"/>
              <a:gd name="connsiteX2" fmla="*/ 9623090 w 10149231"/>
              <a:gd name="connsiteY2" fmla="*/ 909 h 1728909"/>
              <a:gd name="connsiteX3" fmla="*/ 10149231 w 10149231"/>
              <a:gd name="connsiteY3" fmla="*/ 0 h 1728909"/>
              <a:gd name="connsiteX4" fmla="*/ 10149231 w 10149231"/>
              <a:gd name="connsiteY4" fmla="*/ 1202768 h 1728909"/>
              <a:gd name="connsiteX5" fmla="*/ 9623090 w 10149231"/>
              <a:gd name="connsiteY5" fmla="*/ 1728909 h 1728909"/>
              <a:gd name="connsiteX6" fmla="*/ 0 w 10149231"/>
              <a:gd name="connsiteY6" fmla="*/ 1728909 h 1728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49231" h="1728909">
                <a:moveTo>
                  <a:pt x="0" y="1728909"/>
                </a:moveTo>
                <a:lnTo>
                  <a:pt x="0" y="909"/>
                </a:lnTo>
                <a:lnTo>
                  <a:pt x="9623090" y="909"/>
                </a:lnTo>
                <a:lnTo>
                  <a:pt x="10149231" y="0"/>
                </a:lnTo>
                <a:lnTo>
                  <a:pt x="10149231" y="1202768"/>
                </a:lnTo>
                <a:cubicBezTo>
                  <a:pt x="10149231" y="1493348"/>
                  <a:pt x="9913670" y="1728909"/>
                  <a:pt x="9623090" y="1728909"/>
                </a:cubicBezTo>
                <a:lnTo>
                  <a:pt x="0" y="1728909"/>
                </a:lnTo>
                <a:close/>
              </a:path>
            </a:pathLst>
          </a:custGeom>
          <a:solidFill>
            <a:schemeClr val="accent1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20" name="Rectangle 19"/>
          <p:cNvSpPr/>
          <p:nvPr userDrawn="1"/>
        </p:nvSpPr>
        <p:spPr bwMode="gray">
          <a:xfrm>
            <a:off x="52942" y="1264209"/>
            <a:ext cx="8474762" cy="3122306"/>
          </a:xfrm>
          <a:prstGeom prst="rect">
            <a:avLst/>
          </a:prstGeom>
          <a:solidFill>
            <a:schemeClr val="tx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50805" y="4505281"/>
            <a:ext cx="7940923" cy="771320"/>
          </a:xfrm>
        </p:spPr>
        <p:txBody>
          <a:bodyPr anchor="ctr" anchorCtr="0"/>
          <a:lstStyle>
            <a:lvl1pPr algn="l">
              <a:defRPr sz="2767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250806" y="5338314"/>
            <a:ext cx="7940923" cy="337815"/>
          </a:xfrm>
        </p:spPr>
        <p:txBody>
          <a:bodyPr anchor="ctr" anchorCtr="0"/>
          <a:lstStyle>
            <a:lvl1pPr marL="0" indent="0" algn="l">
              <a:buNone/>
              <a:defRPr sz="2075" b="0">
                <a:solidFill>
                  <a:schemeClr val="bg2"/>
                </a:solidFill>
              </a:defRPr>
            </a:lvl1pPr>
            <a:lvl2pPr marL="4509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1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2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03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54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05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56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07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4646662" y="5955013"/>
            <a:ext cx="3496874" cy="308838"/>
          </a:xfrm>
        </p:spPr>
        <p:txBody>
          <a:bodyPr anchor="ctr"/>
          <a:lstStyle>
            <a:lvl1pPr algn="r">
              <a:defRPr sz="1556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/>
              <a:t>Author name or Event here</a:t>
            </a:r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3117" y="1305076"/>
            <a:ext cx="8403990" cy="3042087"/>
          </a:xfrm>
          <a:solidFill>
            <a:schemeClr val="bg2"/>
          </a:solidFill>
        </p:spPr>
        <p:txBody>
          <a:bodyPr/>
          <a:lstStyle>
            <a:lvl1pPr marL="0" marR="0" indent="0" algn="l" defTabSz="901845" rtl="0" eaLnBrk="1" fontAlgn="auto" latinLnBrk="0" hangingPunct="1">
              <a:lnSpc>
                <a:spcPct val="100000"/>
              </a:lnSpc>
              <a:spcBef>
                <a:spcPts val="778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2"/>
                </a:solidFill>
              </a:defRPr>
            </a:lvl1pPr>
          </a:lstStyle>
          <a:p>
            <a:r>
              <a:rPr lang="en-GB" noProof="0"/>
              <a:t>Please click the icon and insert a suitable image. The picture will automatically be cropped to fit this shape. Ensure that the original image size is sufficient.</a:t>
            </a:r>
          </a:p>
        </p:txBody>
      </p:sp>
    </p:spTree>
    <p:extLst>
      <p:ext uri="{BB962C8B-B14F-4D97-AF65-F5344CB8AC3E}">
        <p14:creationId xmlns:p14="http://schemas.microsoft.com/office/powerpoint/2010/main" val="34620379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12"/>
          <p:cNvSpPr/>
          <p:nvPr userDrawn="1"/>
        </p:nvSpPr>
        <p:spPr bwMode="gray">
          <a:xfrm flipH="1" flipV="1">
            <a:off x="44797" y="1326513"/>
            <a:ext cx="7667502" cy="4541264"/>
          </a:xfrm>
          <a:prstGeom prst="rect">
            <a:avLst/>
          </a:prstGeom>
          <a:solidFill>
            <a:schemeClr val="accent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 hasCustomPrompt="1"/>
          </p:nvPr>
        </p:nvSpPr>
        <p:spPr bwMode="gray">
          <a:xfrm>
            <a:off x="261995" y="5374134"/>
            <a:ext cx="6711412" cy="370233"/>
          </a:xfrm>
        </p:spPr>
        <p:txBody>
          <a:bodyPr anchor="ctr" anchorCtr="0"/>
          <a:lstStyle>
            <a:lvl1pPr marL="0" indent="0">
              <a:buNone/>
              <a:defRPr sz="1989" b="0">
                <a:solidFill>
                  <a:schemeClr val="bg2"/>
                </a:solidFill>
              </a:defRPr>
            </a:lvl1pPr>
            <a:lvl2pPr marL="450923" indent="0">
              <a:buNone/>
              <a:defRPr sz="1816">
                <a:solidFill>
                  <a:schemeClr val="tx1">
                    <a:tint val="75000"/>
                  </a:schemeClr>
                </a:solidFill>
              </a:defRPr>
            </a:lvl2pPr>
            <a:lvl3pPr marL="901845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3pPr>
            <a:lvl4pPr marL="1352768" indent="0">
              <a:buNone/>
              <a:defRPr sz="1383">
                <a:solidFill>
                  <a:schemeClr val="tx1">
                    <a:tint val="75000"/>
                  </a:schemeClr>
                </a:solidFill>
              </a:defRPr>
            </a:lvl4pPr>
            <a:lvl5pPr marL="1803690" indent="0">
              <a:buNone/>
              <a:defRPr sz="1383">
                <a:solidFill>
                  <a:schemeClr val="tx1">
                    <a:tint val="75000"/>
                  </a:schemeClr>
                </a:solidFill>
              </a:defRPr>
            </a:lvl5pPr>
            <a:lvl6pPr marL="2254613" indent="0">
              <a:buNone/>
              <a:defRPr sz="1383">
                <a:solidFill>
                  <a:schemeClr val="tx1">
                    <a:tint val="75000"/>
                  </a:schemeClr>
                </a:solidFill>
              </a:defRPr>
            </a:lvl6pPr>
            <a:lvl7pPr marL="2705535" indent="0">
              <a:buNone/>
              <a:defRPr sz="1383">
                <a:solidFill>
                  <a:schemeClr val="tx1">
                    <a:tint val="75000"/>
                  </a:schemeClr>
                </a:solidFill>
              </a:defRPr>
            </a:lvl7pPr>
            <a:lvl8pPr marL="3156457" indent="0">
              <a:buNone/>
              <a:defRPr sz="1383">
                <a:solidFill>
                  <a:schemeClr val="tx1">
                    <a:tint val="75000"/>
                  </a:schemeClr>
                </a:solidFill>
              </a:defRPr>
            </a:lvl8pPr>
            <a:lvl9pPr marL="3607380" indent="0">
              <a:buNone/>
              <a:defRPr sz="138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/>
              <a:t>Enter Subtitle or Strapline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TextBox 12"/>
          <p:cNvSpPr txBox="1"/>
          <p:nvPr userDrawn="1"/>
        </p:nvSpPr>
        <p:spPr bwMode="gray">
          <a:xfrm>
            <a:off x="7756245" y="6071642"/>
            <a:ext cx="1118523" cy="308528"/>
          </a:xfrm>
          <a:prstGeom prst="rect">
            <a:avLst/>
          </a:prstGeom>
          <a:noFill/>
        </p:spPr>
        <p:txBody>
          <a:bodyPr wrap="none" lIns="0" tIns="155635" rIns="0" bIns="155635" rtlCol="0" anchor="ctr" anchorCtr="0">
            <a:noAutofit/>
          </a:bodyPr>
          <a:lstStyle/>
          <a:p>
            <a:pPr algn="r"/>
            <a:r>
              <a:rPr lang="en-GB" sz="865" b="0" noProof="0" dirty="0">
                <a:solidFill>
                  <a:schemeClr val="accent1"/>
                </a:solidFill>
              </a:rPr>
              <a:t>© HR Wallingford 2020</a:t>
            </a:r>
          </a:p>
        </p:txBody>
      </p:sp>
      <p:sp>
        <p:nvSpPr>
          <p:cNvPr id="14" name="Rounded Rectangle 12"/>
          <p:cNvSpPr/>
          <p:nvPr userDrawn="1"/>
        </p:nvSpPr>
        <p:spPr bwMode="gray">
          <a:xfrm flipH="1" flipV="1">
            <a:off x="44800" y="4137240"/>
            <a:ext cx="7057549" cy="1110818"/>
          </a:xfrm>
          <a:prstGeom prst="snipRoundRect">
            <a:avLst>
              <a:gd name="adj1" fmla="val 22091"/>
              <a:gd name="adj2" fmla="val 0"/>
            </a:avLst>
          </a:prstGeom>
          <a:solidFill>
            <a:schemeClr val="accent1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 bwMode="gray">
          <a:xfrm>
            <a:off x="261995" y="4297738"/>
            <a:ext cx="6711412" cy="789824"/>
          </a:xfrm>
        </p:spPr>
        <p:txBody>
          <a:bodyPr anchor="ctr" anchorCtr="0"/>
          <a:lstStyle>
            <a:lvl1pPr algn="l">
              <a:defRPr sz="2767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Enter Section Title</a:t>
            </a:r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7712305" y="1326513"/>
            <a:ext cx="1381019" cy="4538678"/>
          </a:xfrm>
          <a:prstGeom prst="rect">
            <a:avLst/>
          </a:prstGeom>
          <a:solidFill>
            <a:schemeClr val="tx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17" name="Rectangle 16"/>
          <p:cNvSpPr/>
          <p:nvPr userDrawn="1"/>
        </p:nvSpPr>
        <p:spPr bwMode="gray">
          <a:xfrm>
            <a:off x="48869" y="1326513"/>
            <a:ext cx="7050374" cy="2816738"/>
          </a:xfrm>
          <a:prstGeom prst="rect">
            <a:avLst/>
          </a:prstGeom>
          <a:solidFill>
            <a:schemeClr val="tx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16" name="Picture Placeholder 21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5977" y="1371410"/>
            <a:ext cx="6957150" cy="2740094"/>
          </a:xfrm>
          <a:solidFill>
            <a:schemeClr val="bg2"/>
          </a:solidFill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GB" noProof="0"/>
              <a:t>Please click the icon and insert a suitable image. The picture will automatically be cropped to fit this shape. Ensure that the original image size is sufficient.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8151" y="283048"/>
            <a:ext cx="2438936" cy="802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1569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 bwMode="gray">
          <a:xfrm>
            <a:off x="255510" y="1203262"/>
            <a:ext cx="4233987" cy="4686543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0" name="Content Placeholder 8"/>
          <p:cNvSpPr>
            <a:spLocks noGrp="1"/>
          </p:cNvSpPr>
          <p:nvPr>
            <p:ph sz="quarter" idx="14"/>
          </p:nvPr>
        </p:nvSpPr>
        <p:spPr bwMode="gray">
          <a:xfrm>
            <a:off x="4646666" y="1203262"/>
            <a:ext cx="4231455" cy="4686543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95917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 bwMode="gray">
          <a:xfrm>
            <a:off x="0" y="6071642"/>
            <a:ext cx="9144000" cy="3085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56" noProof="0"/>
          </a:p>
        </p:txBody>
      </p:sp>
      <p:sp>
        <p:nvSpPr>
          <p:cNvPr id="12" name="TextBox 11"/>
          <p:cNvSpPr txBox="1"/>
          <p:nvPr userDrawn="1"/>
        </p:nvSpPr>
        <p:spPr bwMode="gray">
          <a:xfrm>
            <a:off x="7756245" y="6071642"/>
            <a:ext cx="1118523" cy="308528"/>
          </a:xfrm>
          <a:prstGeom prst="rect">
            <a:avLst/>
          </a:prstGeom>
          <a:noFill/>
        </p:spPr>
        <p:txBody>
          <a:bodyPr wrap="none" lIns="0" tIns="155635" rIns="0" bIns="155635" rtlCol="0" anchor="ctr" anchorCtr="0">
            <a:noAutofit/>
          </a:bodyPr>
          <a:lstStyle/>
          <a:p>
            <a:pPr algn="r"/>
            <a:r>
              <a:rPr lang="en-GB" sz="865" b="0" noProof="0" dirty="0">
                <a:solidFill>
                  <a:schemeClr val="bg1"/>
                </a:solidFill>
              </a:rPr>
              <a:t>© HR Wallingford 2020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61999" y="409577"/>
            <a:ext cx="1384363" cy="45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6166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45011"/>
            <a:ext cx="7886700" cy="1252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725046"/>
            <a:ext cx="7886700" cy="41116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006164"/>
            <a:ext cx="2057400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198D6-CE78-4B8D-8529-EAA23A36E8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006164"/>
            <a:ext cx="3086100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006164"/>
            <a:ext cx="2057400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793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675" r:id="rId13"/>
    <p:sldLayoutId id="2147483676" r:id="rId14"/>
    <p:sldLayoutId id="2147483678" r:id="rId15"/>
  </p:sldLayoutIdLst>
  <p:txStyles>
    <p:titleStyle>
      <a:lvl1pPr algn="l" defTabSz="864017" rtl="0" eaLnBrk="1" latinLnBrk="0" hangingPunct="1">
        <a:lnSpc>
          <a:spcPct val="90000"/>
        </a:lnSpc>
        <a:spcBef>
          <a:spcPct val="0"/>
        </a:spcBef>
        <a:buNone/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004" indent="-216004" algn="l" defTabSz="864017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1pPr>
      <a:lvl2pPr marL="64801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hyperlink" Target="https://damsat.org/wp-content/uploads/2019/01/BE-090-Tailings-dams-R1-Secured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doi.org/10.5194/egusphere-egu2020-765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://www.damsat.org/" TargetMode="External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12" Type="http://schemas.openxmlformats.org/officeDocument/2006/relationships/image" Target="../media/image3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tmp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dy of water&#10;&#10;Description automatically generated">
            <a:extLst>
              <a:ext uri="{FF2B5EF4-FFF2-40B4-BE49-F238E27FC236}">
                <a16:creationId xmlns:a16="http://schemas.microsoft.com/office/drawing/2014/main" id="{D8972C8C-1F7F-4A12-9929-E8E0AF8753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9"/>
          <a:stretch/>
        </p:blipFill>
        <p:spPr>
          <a:xfrm>
            <a:off x="-50964" y="-28791"/>
            <a:ext cx="9245927" cy="653776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 bwMode="gray">
          <a:xfrm>
            <a:off x="684725" y="1199752"/>
            <a:ext cx="6862034" cy="224249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 operational system for tailings dam monitoring by bringing together remote sensing, meteorological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and on-site observations</a:t>
            </a: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2"/>
          </p:nvPr>
        </p:nvSpPr>
        <p:spPr bwMode="gray">
          <a:xfrm>
            <a:off x="2551176" y="5843752"/>
            <a:ext cx="5256458" cy="5465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Marta Roca, </a:t>
            </a: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Eleanor Ainscoe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, Gregor Petkovsek, </a:t>
            </a:r>
            <a:b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Mark Wetton, Ye Liu, Mark Davison, Alberto Riera</a:t>
            </a:r>
            <a:b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HR Wallingford, Wallingford UK</a:t>
            </a:r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F241DCDA-B91C-42D7-B0ED-E4352C40AD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77" y="395445"/>
            <a:ext cx="2778708" cy="764145"/>
          </a:xfrm>
          <a:prstGeom prst="rect">
            <a:avLst/>
          </a:prstGeom>
        </p:spPr>
      </p:pic>
      <p:pic>
        <p:nvPicPr>
          <p:cNvPr id="6" name="Picture 5" descr="A drawing of a face&#10;&#10;Description automatically generated">
            <a:extLst>
              <a:ext uri="{FF2B5EF4-FFF2-40B4-BE49-F238E27FC236}">
                <a16:creationId xmlns:a16="http://schemas.microsoft.com/office/drawing/2014/main" id="{CA6D52FF-7D1B-4177-B6B1-2D3DB5F080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9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andy beach next to a body of water&#10;&#10;Description automatically generated">
            <a:extLst>
              <a:ext uri="{FF2B5EF4-FFF2-40B4-BE49-F238E27FC236}">
                <a16:creationId xmlns:a16="http://schemas.microsoft.com/office/drawing/2014/main" id="{5CC4F45B-8FC9-4235-9D6E-B0C976D035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58"/>
          <a:stretch/>
        </p:blipFill>
        <p:spPr>
          <a:xfrm>
            <a:off x="-50964" y="-28793"/>
            <a:ext cx="9245928" cy="653776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172" y="1186432"/>
            <a:ext cx="7025732" cy="11180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7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Tailings dams are earth embankments used to store toxic mine waste and effluent. </a:t>
            </a:r>
          </a:p>
        </p:txBody>
      </p:sp>
      <p:pic>
        <p:nvPicPr>
          <p:cNvPr id="4" name="Picture 3" descr="A drawing of a face&#10;&#10;Description automatically generated">
            <a:extLst>
              <a:ext uri="{FF2B5EF4-FFF2-40B4-BE49-F238E27FC236}">
                <a16:creationId xmlns:a16="http://schemas.microsoft.com/office/drawing/2014/main" id="{B9194179-C034-4736-8CD8-72A60139B1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70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4000">
        <p:fade/>
      </p:transition>
    </mc:Choice>
    <mc:Fallback>
      <p:transition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tree&#10;&#10;Description automatically generated">
            <a:extLst>
              <a:ext uri="{FF2B5EF4-FFF2-40B4-BE49-F238E27FC236}">
                <a16:creationId xmlns:a16="http://schemas.microsoft.com/office/drawing/2014/main" id="{97FFABB6-DE4C-4EC1-9ED7-CA6033011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4" y="-28793"/>
            <a:ext cx="9245927" cy="6661394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60EB72DF-2F81-4EF6-A112-4BD7804E4BE5}"/>
              </a:ext>
            </a:extLst>
          </p:cNvPr>
          <p:cNvSpPr/>
          <p:nvPr/>
        </p:nvSpPr>
        <p:spPr>
          <a:xfrm>
            <a:off x="7741281" y="1814933"/>
            <a:ext cx="1232611" cy="1232611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67688AD-D17A-4F6E-BCF5-C33630B34224}"/>
              </a:ext>
            </a:extLst>
          </p:cNvPr>
          <p:cNvCxnSpPr>
            <a:cxnSpLocks/>
          </p:cNvCxnSpPr>
          <p:nvPr/>
        </p:nvCxnSpPr>
        <p:spPr>
          <a:xfrm flipH="1">
            <a:off x="6431616" y="4865175"/>
            <a:ext cx="242574" cy="364237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4C99243-061D-4654-AF6D-E6FA2D0F51DE}"/>
              </a:ext>
            </a:extLst>
          </p:cNvPr>
          <p:cNvCxnSpPr>
            <a:cxnSpLocks/>
          </p:cNvCxnSpPr>
          <p:nvPr/>
        </p:nvCxnSpPr>
        <p:spPr>
          <a:xfrm flipH="1" flipV="1">
            <a:off x="7116371" y="4094248"/>
            <a:ext cx="356583" cy="257778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D92384D-FFFA-4FC1-A6FF-C9DC2DE2785D}"/>
              </a:ext>
            </a:extLst>
          </p:cNvPr>
          <p:cNvCxnSpPr>
            <a:cxnSpLocks/>
          </p:cNvCxnSpPr>
          <p:nvPr/>
        </p:nvCxnSpPr>
        <p:spPr>
          <a:xfrm>
            <a:off x="8613280" y="3022144"/>
            <a:ext cx="0" cy="429747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6600BF7-35A2-4736-A1A7-3FD94660CC84}"/>
              </a:ext>
            </a:extLst>
          </p:cNvPr>
          <p:cNvCxnSpPr>
            <a:cxnSpLocks/>
          </p:cNvCxnSpPr>
          <p:nvPr/>
        </p:nvCxnSpPr>
        <p:spPr>
          <a:xfrm flipH="1">
            <a:off x="6765234" y="4239646"/>
            <a:ext cx="134965" cy="424858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18B3A46-CF14-4866-874F-C19E021F1CCA}"/>
              </a:ext>
            </a:extLst>
          </p:cNvPr>
          <p:cNvCxnSpPr>
            <a:cxnSpLocks/>
          </p:cNvCxnSpPr>
          <p:nvPr/>
        </p:nvCxnSpPr>
        <p:spPr>
          <a:xfrm flipH="1">
            <a:off x="7985682" y="4239646"/>
            <a:ext cx="397305" cy="224761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07EC830-1C08-4A39-9CDF-2F66B9375E09}"/>
              </a:ext>
            </a:extLst>
          </p:cNvPr>
          <p:cNvCxnSpPr>
            <a:cxnSpLocks/>
          </p:cNvCxnSpPr>
          <p:nvPr/>
        </p:nvCxnSpPr>
        <p:spPr>
          <a:xfrm flipH="1">
            <a:off x="8536128" y="3707842"/>
            <a:ext cx="147821" cy="386406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98F86F1F-1787-4462-8FC0-2607A9836D7C}"/>
              </a:ext>
            </a:extLst>
          </p:cNvPr>
          <p:cNvSpPr/>
          <p:nvPr/>
        </p:nvSpPr>
        <p:spPr>
          <a:xfrm>
            <a:off x="207171" y="3451891"/>
            <a:ext cx="7021406" cy="2956184"/>
          </a:xfrm>
          <a:prstGeom prst="rect">
            <a:avLst/>
          </a:prstGeom>
          <a:solidFill>
            <a:schemeClr val="tx1">
              <a:alpha val="50196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01845">
              <a:buClr>
                <a:srgbClr val="005172"/>
              </a:buClr>
            </a:pPr>
            <a:endParaRPr lang="en-GB" sz="2075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E00488A-C0A5-4BF3-BB87-79F8213E9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051" y="3818147"/>
            <a:ext cx="6267153" cy="2342893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failure, as seen for example in January 2019 with the fatal failure of Brumadinho dam in Brazil, can cause:</a:t>
            </a:r>
          </a:p>
          <a:p>
            <a:pPr lvl="2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 of life</a:t>
            </a:r>
          </a:p>
          <a:p>
            <a:pPr lvl="2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 damage to ecosystems</a:t>
            </a:r>
          </a:p>
          <a:p>
            <a:pPr lvl="2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large economic damages</a:t>
            </a:r>
          </a:p>
          <a:p>
            <a:endParaRPr lang="en-GB" dirty="0"/>
          </a:p>
        </p:txBody>
      </p:sp>
      <p:pic>
        <p:nvPicPr>
          <p:cNvPr id="12" name="Picture 11" descr="A drawing of a face&#10;&#10;Description automatically generated">
            <a:extLst>
              <a:ext uri="{FF2B5EF4-FFF2-40B4-BE49-F238E27FC236}">
                <a16:creationId xmlns:a16="http://schemas.microsoft.com/office/drawing/2014/main" id="{9F6A36EC-2BA8-45A9-B13C-4ECF85CAAA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7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00">
        <p:fade/>
      </p:transition>
    </mc:Choice>
    <mc:Fallback xmlns="">
      <p:transition spd="med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ADB8B1-7D99-46DC-B974-18FB87BE04A0}"/>
              </a:ext>
            </a:extLst>
          </p:cNvPr>
          <p:cNvSpPr/>
          <p:nvPr/>
        </p:nvSpPr>
        <p:spPr>
          <a:xfrm>
            <a:off x="0" y="0"/>
            <a:ext cx="9143999" cy="6480175"/>
          </a:xfrm>
          <a:prstGeom prst="rect">
            <a:avLst/>
          </a:prstGeom>
          <a:solidFill>
            <a:srgbClr val="87963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97" y="5688621"/>
            <a:ext cx="8474604" cy="6759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2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Tailings dams risk of dangerous occurrences - Lessons learnt from practical experiences, ICOLD Bulletin 121, 2001</a:t>
            </a:r>
          </a:p>
          <a:p>
            <a:pPr marL="0" indent="0">
              <a:buNone/>
            </a:pPr>
            <a:r>
              <a:rPr lang="en-GB" sz="12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also: </a:t>
            </a:r>
            <a:r>
              <a:rPr lang="en-GB" sz="12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review of the risks posed by the failure of tailings dams</a:t>
            </a:r>
            <a:r>
              <a:rPr lang="en-GB" sz="12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Roca </a:t>
            </a:r>
            <a:r>
              <a:rPr lang="en-GB" sz="1200" i="1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2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E3FE884A-16E2-4FED-A17C-1D395EB77D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6311981"/>
              </p:ext>
            </p:extLst>
          </p:nvPr>
        </p:nvGraphicFramePr>
        <p:xfrm>
          <a:off x="1523999" y="1208087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E2203EE-17C1-4D15-8C31-E8E6D09A313F}"/>
              </a:ext>
            </a:extLst>
          </p:cNvPr>
          <p:cNvSpPr txBox="1">
            <a:spLocks/>
          </p:cNvSpPr>
          <p:nvPr/>
        </p:nvSpPr>
        <p:spPr>
          <a:xfrm>
            <a:off x="435449" y="453586"/>
            <a:ext cx="7996170" cy="5345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16004" indent="-216004" algn="l" defTabSz="864017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1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22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21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029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037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76046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8054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06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070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767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Tailings dams can fail via various mechanisms:</a:t>
            </a:r>
          </a:p>
        </p:txBody>
      </p:sp>
      <p:pic>
        <p:nvPicPr>
          <p:cNvPr id="6" name="Picture 5" descr="A drawing of a face&#10;&#10;Description automatically generated">
            <a:extLst>
              <a:ext uri="{FF2B5EF4-FFF2-40B4-BE49-F238E27FC236}">
                <a16:creationId xmlns:a16="http://schemas.microsoft.com/office/drawing/2014/main" id="{C63EF19E-3BCE-4827-8990-6951FBB8E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18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8000">
        <p:fade/>
      </p:transition>
    </mc:Choice>
    <mc:Fallback>
      <p:transition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E0AFC718-6088-464F-B3F8-3AC2073DDDB8}"/>
              </a:ext>
            </a:extLst>
          </p:cNvPr>
          <p:cNvSpPr/>
          <p:nvPr/>
        </p:nvSpPr>
        <p:spPr>
          <a:xfrm>
            <a:off x="0" y="0"/>
            <a:ext cx="9143999" cy="6480175"/>
          </a:xfrm>
          <a:prstGeom prst="rect">
            <a:avLst/>
          </a:prstGeom>
          <a:solidFill>
            <a:srgbClr val="87963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172" y="399458"/>
            <a:ext cx="8534491" cy="16933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767" dirty="0">
                <a:solidFill>
                  <a:srgbClr val="879C30"/>
                </a:solidFill>
              </a:rPr>
              <a:t>For the DAMSAT project we designed a multidisciplinary approach to monitoring tailings storage facilities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63B24F-7171-4D64-9F58-6EA8EA68645F}"/>
              </a:ext>
            </a:extLst>
          </p:cNvPr>
          <p:cNvSpPr/>
          <p:nvPr/>
        </p:nvSpPr>
        <p:spPr>
          <a:xfrm>
            <a:off x="282288" y="2304052"/>
            <a:ext cx="3408675" cy="2980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77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This will help users to: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assess the overall status of each site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target their monitoring resources efficiently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contribute to the reduction of environmental and social impacts downstream</a:t>
            </a:r>
          </a:p>
        </p:txBody>
      </p:sp>
      <p:pic>
        <p:nvPicPr>
          <p:cNvPr id="17" name="Picture 16" descr="A drawing of a face&#10;&#10;Description automatically generated">
            <a:extLst>
              <a:ext uri="{FF2B5EF4-FFF2-40B4-BE49-F238E27FC236}">
                <a16:creationId xmlns:a16="http://schemas.microsoft.com/office/drawing/2014/main" id="{39A37C38-E5EF-4C94-BFB1-B8CE4F4699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B603E13-24E1-4831-A65D-CE1817CD6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0205" y="2430571"/>
            <a:ext cx="923515" cy="92351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47FCB93-7259-482D-ADD0-332FF15AFB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5431" y="3396711"/>
            <a:ext cx="923515" cy="92351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2DFCE75-50C5-445D-92D2-7E3FD7250C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6645" y="4433021"/>
            <a:ext cx="917707" cy="92351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BCC729F-71FD-439E-B6A6-8029FB2AC4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2456" y="5371350"/>
            <a:ext cx="923515" cy="923515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646A53C7-0F21-4B67-BE4D-E3A1303FB5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15974" y="3404402"/>
            <a:ext cx="923515" cy="9235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6D2F75F-1409-4F2C-AB35-99EA2210AB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14906" y="1497579"/>
            <a:ext cx="923515" cy="92351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9E94C0C-F441-4981-A2B1-0A65C18F26D3}"/>
              </a:ext>
            </a:extLst>
          </p:cNvPr>
          <p:cNvSpPr txBox="1"/>
          <p:nvPr/>
        </p:nvSpPr>
        <p:spPr>
          <a:xfrm>
            <a:off x="4251087" y="1724575"/>
            <a:ext cx="1063819" cy="421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368" dirty="0">
                <a:solidFill>
                  <a:srgbClr val="879637"/>
                </a:solidFill>
              </a:rPr>
              <a:t>Site information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6F44F2E-AB70-457E-84D5-B90CD9D80F82}"/>
              </a:ext>
            </a:extLst>
          </p:cNvPr>
          <p:cNvSpPr txBox="1"/>
          <p:nvPr/>
        </p:nvSpPr>
        <p:spPr>
          <a:xfrm>
            <a:off x="4011813" y="2685133"/>
            <a:ext cx="855902" cy="421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368" dirty="0">
                <a:solidFill>
                  <a:srgbClr val="879637"/>
                </a:solidFill>
              </a:rPr>
              <a:t>Pollution detection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1C8D38F-B736-49B6-A4C3-528BF1F6371F}"/>
              </a:ext>
            </a:extLst>
          </p:cNvPr>
          <p:cNvSpPr txBox="1"/>
          <p:nvPr/>
        </p:nvSpPr>
        <p:spPr>
          <a:xfrm>
            <a:off x="3661546" y="3647753"/>
            <a:ext cx="923515" cy="421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368" dirty="0">
                <a:solidFill>
                  <a:srgbClr val="879637"/>
                </a:solidFill>
              </a:rPr>
              <a:t>Movement detection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457A2C5-95DE-47C5-8D8C-C07408E235DC}"/>
              </a:ext>
            </a:extLst>
          </p:cNvPr>
          <p:cNvSpPr txBox="1"/>
          <p:nvPr/>
        </p:nvSpPr>
        <p:spPr>
          <a:xfrm>
            <a:off x="3806948" y="4753691"/>
            <a:ext cx="1075354" cy="421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368" dirty="0">
                <a:solidFill>
                  <a:srgbClr val="879637"/>
                </a:solidFill>
              </a:rPr>
              <a:t>Hydrological forecast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A2EA52-12A1-4171-8A7C-A955E664301C}"/>
              </a:ext>
            </a:extLst>
          </p:cNvPr>
          <p:cNvSpPr txBox="1"/>
          <p:nvPr/>
        </p:nvSpPr>
        <p:spPr>
          <a:xfrm>
            <a:off x="4362528" y="5659704"/>
            <a:ext cx="1075354" cy="421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368" dirty="0">
                <a:solidFill>
                  <a:srgbClr val="879637"/>
                </a:solidFill>
              </a:rPr>
              <a:t>Emergency planning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36F8423-219A-47DF-B2AD-CAA89C1C3267}"/>
              </a:ext>
            </a:extLst>
          </p:cNvPr>
          <p:cNvSpPr txBox="1"/>
          <p:nvPr/>
        </p:nvSpPr>
        <p:spPr>
          <a:xfrm>
            <a:off x="7197651" y="2608450"/>
            <a:ext cx="1137551" cy="6315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368" dirty="0">
                <a:solidFill>
                  <a:srgbClr val="879637"/>
                </a:solidFill>
              </a:rPr>
              <a:t>Data integration &amp; assessment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DFC20AE-E14B-43CC-9912-16146148BB2D}"/>
              </a:ext>
            </a:extLst>
          </p:cNvPr>
          <p:cNvSpPr txBox="1"/>
          <p:nvPr/>
        </p:nvSpPr>
        <p:spPr>
          <a:xfrm>
            <a:off x="8012681" y="3730873"/>
            <a:ext cx="1418349" cy="2105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368" dirty="0">
                <a:solidFill>
                  <a:srgbClr val="879637"/>
                </a:solidFill>
              </a:rPr>
              <a:t>Visualisation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F1C3840-D5C1-4DD1-A6A1-C59DEEB6C7C3}"/>
              </a:ext>
            </a:extLst>
          </p:cNvPr>
          <p:cNvCxnSpPr/>
          <p:nvPr/>
        </p:nvCxnSpPr>
        <p:spPr>
          <a:xfrm>
            <a:off x="6238422" y="2343880"/>
            <a:ext cx="707846" cy="1010206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9DA89A9-D3AA-44DF-ABA7-4D52F470AC22}"/>
              </a:ext>
            </a:extLst>
          </p:cNvPr>
          <p:cNvCxnSpPr>
            <a:cxnSpLocks/>
          </p:cNvCxnSpPr>
          <p:nvPr/>
        </p:nvCxnSpPr>
        <p:spPr>
          <a:xfrm>
            <a:off x="5806895" y="3240086"/>
            <a:ext cx="928377" cy="490787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E4210D0-0820-406A-A0AB-2738CC97B805}"/>
              </a:ext>
            </a:extLst>
          </p:cNvPr>
          <p:cNvCxnSpPr>
            <a:cxnSpLocks/>
          </p:cNvCxnSpPr>
          <p:nvPr/>
        </p:nvCxnSpPr>
        <p:spPr>
          <a:xfrm>
            <a:off x="5694926" y="3858298"/>
            <a:ext cx="1040346" cy="7862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B281D13-00CF-4E8E-A69D-A0B4CAD82A5C}"/>
              </a:ext>
            </a:extLst>
          </p:cNvPr>
          <p:cNvCxnSpPr>
            <a:cxnSpLocks/>
          </p:cNvCxnSpPr>
          <p:nvPr/>
        </p:nvCxnSpPr>
        <p:spPr>
          <a:xfrm flipV="1">
            <a:off x="5888694" y="4173079"/>
            <a:ext cx="927280" cy="575761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0A55FB3-4B3C-47DD-9583-659F08F60262}"/>
              </a:ext>
            </a:extLst>
          </p:cNvPr>
          <p:cNvCxnSpPr>
            <a:cxnSpLocks/>
          </p:cNvCxnSpPr>
          <p:nvPr/>
        </p:nvCxnSpPr>
        <p:spPr>
          <a:xfrm flipV="1">
            <a:off x="6324922" y="4370371"/>
            <a:ext cx="703173" cy="1073873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726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8000">
        <p:fade/>
      </p:transition>
    </mc:Choice>
    <mc:Fallback>
      <p:transition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05627A-1E07-4FB8-BD3A-601D946F6D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2" r="16058"/>
          <a:stretch/>
        </p:blipFill>
        <p:spPr>
          <a:xfrm>
            <a:off x="0" y="0"/>
            <a:ext cx="9144000" cy="64801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6362EA-42AD-41A9-A5BB-091E90333B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5" t="39269" r="60000" b="9342"/>
          <a:stretch/>
        </p:blipFill>
        <p:spPr>
          <a:xfrm>
            <a:off x="5164281" y="3138735"/>
            <a:ext cx="3244909" cy="262143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Picture 12" descr="A picture containing bird&#10;&#10;Description automatically generated">
            <a:extLst>
              <a:ext uri="{FF2B5EF4-FFF2-40B4-BE49-F238E27FC236}">
                <a16:creationId xmlns:a16="http://schemas.microsoft.com/office/drawing/2014/main" id="{AC04C690-15AD-454A-93A4-5C191FA06E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t="39380" r="60084" b="9231"/>
          <a:stretch/>
        </p:blipFill>
        <p:spPr>
          <a:xfrm>
            <a:off x="5164282" y="3138736"/>
            <a:ext cx="3244910" cy="262143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4" name="Picture 13" descr="A picture containing covered, tree, cake, standing&#10;&#10;Description automatically generated">
            <a:extLst>
              <a:ext uri="{FF2B5EF4-FFF2-40B4-BE49-F238E27FC236}">
                <a16:creationId xmlns:a16="http://schemas.microsoft.com/office/drawing/2014/main" id="{36142ABF-22AB-49B8-AB9C-99D7E1A66D2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" t="39903" r="62442" b="-163"/>
          <a:stretch/>
        </p:blipFill>
        <p:spPr>
          <a:xfrm>
            <a:off x="5164280" y="3138735"/>
            <a:ext cx="3244909" cy="262143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E3D5FCF-6DF1-4EDC-8FF2-C3AE2C639032}"/>
              </a:ext>
            </a:extLst>
          </p:cNvPr>
          <p:cNvSpPr/>
          <p:nvPr/>
        </p:nvSpPr>
        <p:spPr>
          <a:xfrm>
            <a:off x="252674" y="720005"/>
            <a:ext cx="6630727" cy="2175619"/>
          </a:xfrm>
          <a:prstGeom prst="rect">
            <a:avLst/>
          </a:prstGeom>
          <a:solidFill>
            <a:srgbClr val="FFFFFF">
              <a:alpha val="69804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01845">
              <a:buClr>
                <a:srgbClr val="005172"/>
              </a:buClr>
            </a:pPr>
            <a:endParaRPr lang="en-GB" sz="2075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173" y="854482"/>
            <a:ext cx="6466678" cy="1734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We apply a change detection algorithm based on image differencing of Sentinel-2 MSI satellite images…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…to identify suspected spills and leakage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Because some pollution can’t be detected directly but may effect vegetation health, we also assess changes in NDVI (normalised difference vegetation index)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88C27-D522-47FE-8FCA-DE2697951DC9}"/>
              </a:ext>
            </a:extLst>
          </p:cNvPr>
          <p:cNvSpPr txBox="1"/>
          <p:nvPr/>
        </p:nvSpPr>
        <p:spPr>
          <a:xfrm>
            <a:off x="0" y="6172398"/>
            <a:ext cx="5524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Contains modified Copernicus Sentinel Data 2020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2FE5D2-6FD5-47A0-B3C9-02C4C10C33AD}"/>
              </a:ext>
            </a:extLst>
          </p:cNvPr>
          <p:cNvSpPr txBox="1"/>
          <p:nvPr/>
        </p:nvSpPr>
        <p:spPr>
          <a:xfrm>
            <a:off x="6428244" y="4219573"/>
            <a:ext cx="1980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December 2018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tailings spill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D170F74-A70B-4558-9B49-538A77642CA6}"/>
              </a:ext>
            </a:extLst>
          </p:cNvPr>
          <p:cNvCxnSpPr>
            <a:cxnSpLocks/>
          </p:cNvCxnSpPr>
          <p:nvPr/>
        </p:nvCxnSpPr>
        <p:spPr>
          <a:xfrm flipH="1" flipV="1">
            <a:off x="6298714" y="4219573"/>
            <a:ext cx="187808" cy="216647"/>
          </a:xfrm>
          <a:prstGeom prst="straightConnector1">
            <a:avLst/>
          </a:prstGeom>
          <a:ln w="381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0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10000">
        <p:fade/>
      </p:transition>
    </mc:Choice>
    <mc:Fallback>
      <p:transition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AA0B7C1-D6C6-4CBA-85EB-4CF9828F89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51"/>
          <a:stretch/>
        </p:blipFill>
        <p:spPr bwMode="auto">
          <a:xfrm rot="16200000">
            <a:off x="1331913" y="-1331913"/>
            <a:ext cx="6480176" cy="9143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13185C2-5DF7-4877-919B-7C5DC88D5156}"/>
              </a:ext>
            </a:extLst>
          </p:cNvPr>
          <p:cNvSpPr/>
          <p:nvPr/>
        </p:nvSpPr>
        <p:spPr>
          <a:xfrm>
            <a:off x="252674" y="720006"/>
            <a:ext cx="6630727" cy="2469281"/>
          </a:xfrm>
          <a:prstGeom prst="rect">
            <a:avLst/>
          </a:prstGeom>
          <a:solidFill>
            <a:srgbClr val="FFFFFF">
              <a:alpha val="69804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01845">
              <a:buClr>
                <a:srgbClr val="005172"/>
              </a:buClr>
            </a:pPr>
            <a:endParaRPr lang="en-GB" sz="2075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272" y="875448"/>
            <a:ext cx="6511128" cy="13352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DAMSAT uses time series analysis of satellite InSAR from the Cosmo-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SkyMed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and Sentinel-1 constellations…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to produce graphs and maps of dam displacement in the line-of-sight direction over recent months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0B2DF5-212F-45B5-982E-27346F61E328}"/>
              </a:ext>
            </a:extLst>
          </p:cNvPr>
          <p:cNvSpPr txBox="1"/>
          <p:nvPr/>
        </p:nvSpPr>
        <p:spPr>
          <a:xfrm>
            <a:off x="0" y="6172398"/>
            <a:ext cx="5524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Contains modified Copernicus Sentinel Data 2020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B900370-6A70-4964-8660-F755F5E1FB15}"/>
              </a:ext>
            </a:extLst>
          </p:cNvPr>
          <p:cNvGrpSpPr/>
          <p:nvPr/>
        </p:nvGrpSpPr>
        <p:grpSpPr>
          <a:xfrm>
            <a:off x="5276467" y="3613746"/>
            <a:ext cx="3783177" cy="2519099"/>
            <a:chOff x="3570684" y="3133055"/>
            <a:chExt cx="3783177" cy="251909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57413D14-AE93-4AE4-B52C-E79E0CE47F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70684" y="3133055"/>
              <a:ext cx="3783177" cy="2469281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440FE08-10E5-45E1-A3B7-A2E36610CAD0}"/>
                </a:ext>
              </a:extLst>
            </p:cNvPr>
            <p:cNvSpPr txBox="1"/>
            <p:nvPr/>
          </p:nvSpPr>
          <p:spPr>
            <a:xfrm>
              <a:off x="5261882" y="5398238"/>
              <a:ext cx="444352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chemeClr val="bg1">
                      <a:lumMod val="50000"/>
                    </a:schemeClr>
                  </a:solidFill>
                </a:rPr>
                <a:t>Date</a:t>
              </a:r>
            </a:p>
          </p:txBody>
        </p:sp>
      </p:grpSp>
      <p:pic>
        <p:nvPicPr>
          <p:cNvPr id="7" name="Picture 2" descr="D:\Work\01_PROJECTS\00_LAPTOP_Local\02_Tailing dams\WP10_Knowledge-sharing\06_Website\News for website\March_GNSS\Cropped_IMG-20190321-WA0008.jpg">
            <a:extLst>
              <a:ext uri="{FF2B5EF4-FFF2-40B4-BE49-F238E27FC236}">
                <a16:creationId xmlns:a16="http://schemas.microsoft.com/office/drawing/2014/main" id="{074B96F4-8AF0-4AEE-95A9-17B25C60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667" y="3613746"/>
            <a:ext cx="2394778" cy="2469282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4B58D5C-8972-40EA-A481-2A3BE8CD1563}"/>
              </a:ext>
            </a:extLst>
          </p:cNvPr>
          <p:cNvSpPr/>
          <p:nvPr/>
        </p:nvSpPr>
        <p:spPr>
          <a:xfrm>
            <a:off x="372270" y="2159907"/>
            <a:ext cx="65111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At some sites in-situ GNSS instruments are installed to give higher accuracy and higher temporal resolution measurements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CD8DB0-CD46-41F7-9B03-9AE6210FF6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5944" y="3650609"/>
            <a:ext cx="3011888" cy="239555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4194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10000">
        <p:fade/>
      </p:transition>
    </mc:Choice>
    <mc:Fallback>
      <p:transition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5B8958-F914-4B1B-BAEB-E6266C473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49" y="2226351"/>
            <a:ext cx="5065651" cy="28509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8ACB42C-4690-4F19-8C61-23834C6C71CC}"/>
              </a:ext>
            </a:extLst>
          </p:cNvPr>
          <p:cNvSpPr/>
          <p:nvPr/>
        </p:nvSpPr>
        <p:spPr>
          <a:xfrm>
            <a:off x="0" y="0"/>
            <a:ext cx="9143999" cy="6480175"/>
          </a:xfrm>
          <a:prstGeom prst="rect">
            <a:avLst/>
          </a:prstGeom>
          <a:solidFill>
            <a:srgbClr val="87963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49" y="453586"/>
            <a:ext cx="5293928" cy="5345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767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Hydrological forecasting</a:t>
            </a:r>
            <a:endParaRPr lang="en-GB" sz="1500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4E5C5A-41ED-4E5B-A5AB-76B6C5DF09F9}"/>
              </a:ext>
            </a:extLst>
          </p:cNvPr>
          <p:cNvSpPr/>
          <p:nvPr/>
        </p:nvSpPr>
        <p:spPr>
          <a:xfrm>
            <a:off x="5635256" y="2226351"/>
            <a:ext cx="30151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use meteorological forecasts and hydrological models… </a:t>
            </a:r>
          </a:p>
          <a:p>
            <a:endParaRPr lang="en-GB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…to forecast runoff into the tailings pond…</a:t>
            </a:r>
          </a:p>
          <a:p>
            <a:endParaRPr lang="en-GB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…and the resulting changes in water level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4697B3-44B6-4119-B814-17EF7296CE06}"/>
              </a:ext>
            </a:extLst>
          </p:cNvPr>
          <p:cNvSpPr txBox="1"/>
          <p:nvPr/>
        </p:nvSpPr>
        <p:spPr>
          <a:xfrm>
            <a:off x="646185" y="2244218"/>
            <a:ext cx="24785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Rainfall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1086F5-4676-4F7F-BF27-2BCC400EDF83}"/>
              </a:ext>
            </a:extLst>
          </p:cNvPr>
          <p:cNvSpPr txBox="1"/>
          <p:nvPr/>
        </p:nvSpPr>
        <p:spPr>
          <a:xfrm>
            <a:off x="646185" y="3223014"/>
            <a:ext cx="24785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discharge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D20294-2733-4E02-B2AD-20DE3439B418}"/>
              </a:ext>
            </a:extLst>
          </p:cNvPr>
          <p:cNvSpPr txBox="1"/>
          <p:nvPr/>
        </p:nvSpPr>
        <p:spPr>
          <a:xfrm>
            <a:off x="646185" y="4098525"/>
            <a:ext cx="24785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in water level</a:t>
            </a:r>
          </a:p>
        </p:txBody>
      </p:sp>
      <p:pic>
        <p:nvPicPr>
          <p:cNvPr id="11" name="Picture 10" descr="A drawing of a face&#10;&#10;Description automatically generated">
            <a:extLst>
              <a:ext uri="{FF2B5EF4-FFF2-40B4-BE49-F238E27FC236}">
                <a16:creationId xmlns:a16="http://schemas.microsoft.com/office/drawing/2014/main" id="{E879CD5D-DE59-421E-9B6D-4DB9320D01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8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6000">
        <p:fade/>
      </p:transition>
    </mc:Choice>
    <mc:Fallback>
      <p:transition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D2FD15-8DAF-4828-BAD9-D4421FFE5606}"/>
              </a:ext>
            </a:extLst>
          </p:cNvPr>
          <p:cNvSpPr/>
          <p:nvPr/>
        </p:nvSpPr>
        <p:spPr>
          <a:xfrm>
            <a:off x="1" y="0"/>
            <a:ext cx="9143999" cy="6480175"/>
          </a:xfrm>
          <a:prstGeom prst="rect">
            <a:avLst/>
          </a:prstGeom>
          <a:solidFill>
            <a:srgbClr val="87963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4E5C5A-41ED-4E5B-A5AB-76B6C5DF09F9}"/>
              </a:ext>
            </a:extLst>
          </p:cNvPr>
          <p:cNvSpPr/>
          <p:nvPr/>
        </p:nvSpPr>
        <p:spPr>
          <a:xfrm>
            <a:off x="435449" y="1703454"/>
            <a:ext cx="387073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Alongside the monitoring, we use dam breach, inundation and evacuation models…</a:t>
            </a:r>
          </a:p>
          <a:p>
            <a:endParaRPr lang="en-GB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…to estimate loss of life and economic damages that could result from failure…</a:t>
            </a:r>
          </a:p>
          <a:p>
            <a:endParaRPr lang="en-GB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…to assist emergency planning and provide a better understanding of the impacts if a failure occurs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76A2E8-9575-4B03-A213-7ED9706357E5}"/>
              </a:ext>
            </a:extLst>
          </p:cNvPr>
          <p:cNvSpPr/>
          <p:nvPr/>
        </p:nvSpPr>
        <p:spPr>
          <a:xfrm>
            <a:off x="397042" y="5966721"/>
            <a:ext cx="8322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See more in Mark Davison’s presentation, Thursday 7</a:t>
            </a:r>
            <a:r>
              <a:rPr lang="en-GB" sz="1400" baseline="300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</a:t>
            </a:r>
            <a:r>
              <a:rPr lang="en-GB" sz="14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May 16:15-18:00 in session NH9.6</a:t>
            </a:r>
            <a:endParaRPr lang="en-GB" sz="1400" u="sng" dirty="0">
              <a:solidFill>
                <a:srgbClr val="706F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A5B86E4-9ABA-4C90-BD7A-2F37BC5DA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49" y="453586"/>
            <a:ext cx="5293928" cy="5345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767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 planning</a:t>
            </a:r>
            <a:endParaRPr lang="en-GB" sz="1500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A close up of a rock&#10;&#10;Description automatically generated">
            <a:extLst>
              <a:ext uri="{FF2B5EF4-FFF2-40B4-BE49-F238E27FC236}">
                <a16:creationId xmlns:a16="http://schemas.microsoft.com/office/drawing/2014/main" id="{855BF4A8-3137-4D54-B2D9-A4A647658D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237" y="1282348"/>
            <a:ext cx="3975268" cy="1593510"/>
          </a:xfrm>
          <a:prstGeom prst="rect">
            <a:avLst/>
          </a:prstGeom>
        </p:spPr>
      </p:pic>
      <p:sp>
        <p:nvSpPr>
          <p:cNvPr id="14" name="Freeform 13">
            <a:extLst>
              <a:ext uri="{FF2B5EF4-FFF2-40B4-BE49-F238E27FC236}">
                <a16:creationId xmlns:a16="http://schemas.microsoft.com/office/drawing/2014/main" id="{ADD1A339-6167-4B71-B7F0-183ABA8081A6}"/>
              </a:ext>
            </a:extLst>
          </p:cNvPr>
          <p:cNvSpPr/>
          <p:nvPr/>
        </p:nvSpPr>
        <p:spPr>
          <a:xfrm>
            <a:off x="4743826" y="1691807"/>
            <a:ext cx="224060" cy="579423"/>
          </a:xfrm>
          <a:custGeom>
            <a:avLst/>
            <a:gdLst>
              <a:gd name="connsiteX0" fmla="*/ 0 w 602717"/>
              <a:gd name="connsiteY0" fmla="*/ 0 h 1558637"/>
              <a:gd name="connsiteX1" fmla="*/ 342900 w 602717"/>
              <a:gd name="connsiteY1" fmla="*/ 218209 h 1558637"/>
              <a:gd name="connsiteX2" fmla="*/ 519545 w 602717"/>
              <a:gd name="connsiteY2" fmla="*/ 716973 h 1558637"/>
              <a:gd name="connsiteX3" fmla="*/ 602672 w 602717"/>
              <a:gd name="connsiteY3" fmla="*/ 1122219 h 1558637"/>
              <a:gd name="connsiteX4" fmla="*/ 529936 w 602717"/>
              <a:gd name="connsiteY4" fmla="*/ 1423555 h 1558637"/>
              <a:gd name="connsiteX5" fmla="*/ 446809 w 602717"/>
              <a:gd name="connsiteY5" fmla="*/ 1558637 h 1558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2717" h="1558637">
                <a:moveTo>
                  <a:pt x="0" y="0"/>
                </a:moveTo>
                <a:cubicBezTo>
                  <a:pt x="128154" y="49356"/>
                  <a:pt x="256309" y="98713"/>
                  <a:pt x="342900" y="218209"/>
                </a:cubicBezTo>
                <a:cubicBezTo>
                  <a:pt x="429491" y="337705"/>
                  <a:pt x="476250" y="566305"/>
                  <a:pt x="519545" y="716973"/>
                </a:cubicBezTo>
                <a:cubicBezTo>
                  <a:pt x="562840" y="867641"/>
                  <a:pt x="600940" y="1004455"/>
                  <a:pt x="602672" y="1122219"/>
                </a:cubicBezTo>
                <a:cubicBezTo>
                  <a:pt x="604404" y="1239983"/>
                  <a:pt x="555913" y="1350819"/>
                  <a:pt x="529936" y="1423555"/>
                </a:cubicBezTo>
                <a:cubicBezTo>
                  <a:pt x="503959" y="1496291"/>
                  <a:pt x="475384" y="1527464"/>
                  <a:pt x="446809" y="1558637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A close up of a map&#10;&#10;Description automatically generated">
            <a:extLst>
              <a:ext uri="{FF2B5EF4-FFF2-40B4-BE49-F238E27FC236}">
                <a16:creationId xmlns:a16="http://schemas.microsoft.com/office/drawing/2014/main" id="{A8257E4D-9BC4-4C68-9742-EC11D2A814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283" y="3240087"/>
            <a:ext cx="3975268" cy="2197583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355DB69-EC2F-4DB5-B1D8-5CAA8170CFF7}"/>
              </a:ext>
            </a:extLst>
          </p:cNvPr>
          <p:cNvCxnSpPr>
            <a:cxnSpLocks/>
          </p:cNvCxnSpPr>
          <p:nvPr/>
        </p:nvCxnSpPr>
        <p:spPr>
          <a:xfrm>
            <a:off x="5089525" y="2049463"/>
            <a:ext cx="286914" cy="84484"/>
          </a:xfrm>
          <a:prstGeom prst="straightConnector1">
            <a:avLst/>
          </a:prstGeom>
          <a:ln w="381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drawing of a face&#10;&#10;Description automatically generated">
            <a:extLst>
              <a:ext uri="{FF2B5EF4-FFF2-40B4-BE49-F238E27FC236}">
                <a16:creationId xmlns:a16="http://schemas.microsoft.com/office/drawing/2014/main" id="{615135DF-F2BA-4805-9454-7E3AB41687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61" y="6047863"/>
            <a:ext cx="879849" cy="3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99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8000">
        <p:fade/>
      </p:transition>
    </mc:Choice>
    <mc:Fallback>
      <p:transition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6DD05D5-3306-4A46-8EFE-C7A79254CC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"/>
          <a:stretch/>
        </p:blipFill>
        <p:spPr>
          <a:xfrm>
            <a:off x="0" y="0"/>
            <a:ext cx="9144000" cy="648017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DAD3176-A445-4F1B-8276-CE5C93A95190}"/>
              </a:ext>
            </a:extLst>
          </p:cNvPr>
          <p:cNvSpPr/>
          <p:nvPr/>
        </p:nvSpPr>
        <p:spPr>
          <a:xfrm>
            <a:off x="281355" y="384738"/>
            <a:ext cx="2361362" cy="2855349"/>
          </a:xfrm>
          <a:prstGeom prst="rect">
            <a:avLst/>
          </a:prstGeom>
          <a:solidFill>
            <a:srgbClr val="FFFFFF">
              <a:alpha val="69804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01845">
              <a:buClr>
                <a:srgbClr val="005172"/>
              </a:buClr>
            </a:pPr>
            <a:endParaRPr lang="en-GB" sz="2075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50FDCD-1C60-4CA5-B31B-0A09BC4D2F7C}"/>
              </a:ext>
            </a:extLst>
          </p:cNvPr>
          <p:cNvSpPr/>
          <p:nvPr/>
        </p:nvSpPr>
        <p:spPr>
          <a:xfrm>
            <a:off x="406959" y="525414"/>
            <a:ext cx="2125226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The DAMSAT system is being developed and tested on sites in Peru, focussing on the mining regions of Cajamarca and Cerro de Pasco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DB7464A-C3B7-4C7E-8968-25BDA359E136}"/>
              </a:ext>
            </a:extLst>
          </p:cNvPr>
          <p:cNvSpPr txBox="1"/>
          <p:nvPr/>
        </p:nvSpPr>
        <p:spPr>
          <a:xfrm>
            <a:off x="0" y="6172398"/>
            <a:ext cx="5524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Basemap</a:t>
            </a: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© NASA, </a:t>
            </a:r>
            <a:r>
              <a:rPr lang="en-GB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TerraMetrics</a:t>
            </a: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GoogleEarth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20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5000">
        <p:fade/>
      </p:transition>
    </mc:Choice>
    <mc:Fallback>
      <p:transition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326" y="403331"/>
            <a:ext cx="2259907" cy="5048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team:</a:t>
            </a:r>
          </a:p>
          <a:p>
            <a:pPr marL="0" indent="0">
              <a:buNone/>
            </a:pPr>
            <a:endParaRPr lang="en-GB" sz="2600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266A918-F522-4281-BBA6-80DBFD361999}"/>
              </a:ext>
            </a:extLst>
          </p:cNvPr>
          <p:cNvGrpSpPr/>
          <p:nvPr/>
        </p:nvGrpSpPr>
        <p:grpSpPr>
          <a:xfrm>
            <a:off x="2496569" y="4465544"/>
            <a:ext cx="3969435" cy="893564"/>
            <a:chOff x="1078530" y="3678436"/>
            <a:chExt cx="3969435" cy="893564"/>
          </a:xfrm>
          <a:noFill/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1EBB198-6019-46E2-8BD3-9FBD0ECAED8A}"/>
                </a:ext>
              </a:extLst>
            </p:cNvPr>
            <p:cNvSpPr/>
            <p:nvPr/>
          </p:nvSpPr>
          <p:spPr>
            <a:xfrm>
              <a:off x="1078530" y="3678436"/>
              <a:ext cx="3969435" cy="893564"/>
            </a:xfrm>
            <a:prstGeom prst="rect">
              <a:avLst/>
            </a:pr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0A04C29D-5BBA-4FA2-9D35-351D751445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6389" y="3774284"/>
              <a:ext cx="1159269" cy="69120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3">
              <a:extLst>
                <a:ext uri="{FF2B5EF4-FFF2-40B4-BE49-F238E27FC236}">
                  <a16:creationId xmlns:a16="http://schemas.microsoft.com/office/drawing/2014/main" id="{C14F5BE1-7F95-481E-95E0-4F0F525C31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9836" y="3779293"/>
              <a:ext cx="2470940" cy="68949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896A1B0-32CB-4F6E-8849-F61C6681F6E5}"/>
              </a:ext>
            </a:extLst>
          </p:cNvPr>
          <p:cNvGrpSpPr/>
          <p:nvPr/>
        </p:nvGrpSpPr>
        <p:grpSpPr>
          <a:xfrm>
            <a:off x="1165608" y="1163838"/>
            <a:ext cx="7090239" cy="2325272"/>
            <a:chOff x="955492" y="1020271"/>
            <a:chExt cx="7532747" cy="247039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1F02B39-F0A6-45E9-BCCB-2E52AC844066}"/>
                </a:ext>
              </a:extLst>
            </p:cNvPr>
            <p:cNvSpPr/>
            <p:nvPr/>
          </p:nvSpPr>
          <p:spPr>
            <a:xfrm>
              <a:off x="1412279" y="1020271"/>
              <a:ext cx="6798635" cy="2470394"/>
            </a:xfrm>
            <a:prstGeom prst="rect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1E8094E-C969-4E5A-A8E9-1EB249F9D4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492" y="1069288"/>
              <a:ext cx="1932488" cy="735981"/>
            </a:xfrm>
            <a:prstGeom prst="rect">
              <a:avLst/>
            </a:prstGeom>
            <a:noFill/>
          </p:spPr>
        </p:pic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F1ED4B5B-DDEE-4648-B76F-5D2747E5A2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3216" y="2944083"/>
              <a:ext cx="2523290" cy="426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12575D0B-4CEF-4CAB-8ED3-40F8F328C6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4631" y="1119097"/>
              <a:ext cx="1929973" cy="696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">
              <a:extLst>
                <a:ext uri="{FF2B5EF4-FFF2-40B4-BE49-F238E27FC236}">
                  <a16:creationId xmlns:a16="http://schemas.microsoft.com/office/drawing/2014/main" id="{1BC5C836-2AA9-4B10-B373-1376C2CADF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7330" y="2829851"/>
              <a:ext cx="2063705" cy="609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6">
              <a:extLst>
                <a:ext uri="{FF2B5EF4-FFF2-40B4-BE49-F238E27FC236}">
                  <a16:creationId xmlns:a16="http://schemas.microsoft.com/office/drawing/2014/main" id="{D21C81D6-4FE9-4174-B0C8-FA14ED1D7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6487" y="1935596"/>
              <a:ext cx="1686260" cy="702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7">
              <a:extLst>
                <a:ext uri="{FF2B5EF4-FFF2-40B4-BE49-F238E27FC236}">
                  <a16:creationId xmlns:a16="http://schemas.microsoft.com/office/drawing/2014/main" id="{9A4BE70F-F07E-45D2-8E5A-E4F02BEFE6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146" y="1945197"/>
              <a:ext cx="1786970" cy="609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6" descr="Screen Clipping">
              <a:extLst>
                <a:ext uri="{FF2B5EF4-FFF2-40B4-BE49-F238E27FC236}">
                  <a16:creationId xmlns:a16="http://schemas.microsoft.com/office/drawing/2014/main" id="{C9B224F9-4C4B-4FD9-A652-0DA3D28B5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0770" y="2715371"/>
              <a:ext cx="1473722" cy="762022"/>
            </a:xfrm>
            <a:prstGeom prst="rect">
              <a:avLst/>
            </a:prstGeom>
            <a:noFill/>
          </p:spPr>
        </p:pic>
        <p:pic>
          <p:nvPicPr>
            <p:cNvPr id="18" name="Picture 7">
              <a:extLst>
                <a:ext uri="{FF2B5EF4-FFF2-40B4-BE49-F238E27FC236}">
                  <a16:creationId xmlns:a16="http://schemas.microsoft.com/office/drawing/2014/main" id="{D1C8B82C-7E7A-48E5-A3DA-B59895FCB7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4115" y="1108646"/>
              <a:ext cx="1164124" cy="1583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123F348-F790-48E5-86E6-7860479A8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3744" y="1103769"/>
              <a:ext cx="1302241" cy="1593410"/>
            </a:xfrm>
            <a:prstGeom prst="rect">
              <a:avLst/>
            </a:prstGeom>
            <a:noFill/>
          </p:spPr>
        </p:pic>
      </p:grp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B608BC5-4688-4FF1-BF80-95DE8FFCF323}"/>
              </a:ext>
            </a:extLst>
          </p:cNvPr>
          <p:cNvSpPr txBox="1">
            <a:spLocks/>
          </p:cNvSpPr>
          <p:nvPr/>
        </p:nvSpPr>
        <p:spPr>
          <a:xfrm>
            <a:off x="282326" y="3846542"/>
            <a:ext cx="2259907" cy="5048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16004" indent="-216004" algn="l" defTabSz="864017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1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22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21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029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037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76046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8054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06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070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Funded by: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D2BF672C-05A2-4774-834E-F7B1268BFE6C}"/>
              </a:ext>
            </a:extLst>
          </p:cNvPr>
          <p:cNvSpPr txBox="1">
            <a:spLocks/>
          </p:cNvSpPr>
          <p:nvPr/>
        </p:nvSpPr>
        <p:spPr>
          <a:xfrm>
            <a:off x="0" y="5719087"/>
            <a:ext cx="9144000" cy="5048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16004" indent="-216004" algn="l" defTabSz="864017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1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22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21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029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037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76046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8054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06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070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information at </a:t>
            </a:r>
            <a:r>
              <a:rPr lang="en-GB" sz="2600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www.damsat.org</a:t>
            </a:r>
            <a:endParaRPr lang="en-GB" sz="2600" dirty="0">
              <a:solidFill>
                <a:srgbClr val="706F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00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4000">
        <p:fade/>
      </p:transition>
    </mc:Choice>
    <mc:Fallback xmlns="">
      <p:transition advTm="4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2944</TotalTime>
  <Words>457</Words>
  <Application>Microsoft Office PowerPoint</Application>
  <PresentationFormat>Custom</PresentationFormat>
  <Paragraphs>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An operational system for tailings dam monitoring by bringing together remote sensing, meteorological  and on-site observations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operational system for tailings dam monitoring by bringing together remote sensing, meteorological and on-site observations with site metadata</dc:title>
  <dc:creator/>
  <cp:lastModifiedBy>Eleanor Ainscoe</cp:lastModifiedBy>
  <cp:revision>71</cp:revision>
  <dcterms:created xsi:type="dcterms:W3CDTF">2020-04-16T16:04:24Z</dcterms:created>
  <dcterms:modified xsi:type="dcterms:W3CDTF">2020-05-06T10:03:49Z</dcterms:modified>
</cp:coreProperties>
</file>